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Google Sans"/>
      <p:regular r:id="rId44"/>
      <p:bold r:id="rId45"/>
      <p:italic r:id="rId46"/>
      <p:boldItalic r:id="rId47"/>
    </p:embeddedFont>
    <p:embeddedFont>
      <p:font typeface="Google Sans Medium"/>
      <p:regular r:id="rId48"/>
      <p:bold r:id="rId49"/>
      <p:italic r:id="rId50"/>
      <p:boldItalic r:id="rId51"/>
    </p:embeddedFont>
    <p:embeddedFont>
      <p:font typeface="Helvetica Neue"/>
      <p:regular r:id="rId52"/>
      <p:bold r:id="rId53"/>
      <p:italic r:id="rId54"/>
      <p:boldItalic r:id="rId55"/>
    </p:embeddedFont>
    <p:embeddedFont>
      <p:font typeface="Helvetica Neue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Mark Mazumder"/>
  <p:cmAuthor clrIdx="1" id="1" initials="" lastIdx="3" name="Vijay Janapa Reddi"/>
  <p:cmAuthor clrIdx="2" id="2" initials="" lastIdx="1" name="Dhilan Ramaprasa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GoogleSans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GoogleSans-italic.fntdata"/><Relationship Id="rId45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Medium-regular.fntdata"/><Relationship Id="rId47" Type="http://schemas.openxmlformats.org/officeDocument/2006/relationships/font" Target="fonts/GoogleSans-boldItalic.fntdata"/><Relationship Id="rId49" Type="http://schemas.openxmlformats.org/officeDocument/2006/relationships/font" Target="fonts/Google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Medium-boldItalic.fntdata"/><Relationship Id="rId50" Type="http://schemas.openxmlformats.org/officeDocument/2006/relationships/font" Target="fonts/GoogleSansMedium-italic.fntdata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18T01:24:43.520">
    <p:pos x="217" y="380"/>
    <p:text>Draw one example from each:
Requirements: revisit the questions from the problem set on KWS
Bring up slide 23 (where are you getting data from)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0-11-22T16:56:06.551">
    <p:pos x="6000" y="0"/>
    <p:text>hey, can ya hop on zoom: https://harvard.zoom.us/my/vjreddi</p:text>
  </p:cm>
  <p:cm authorId="2" idx="1" dt="2020-11-22T16:54:04.981">
    <p:pos x="6000" y="0"/>
    <p:text>Sure, jumping in!</p:text>
  </p:cm>
  <p:cm authorId="1" idx="2" dt="2020-11-22T16:56:06.551">
    <p:pos x="6000" y="0"/>
    <p:text>are you there?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11-18T01:24:43.520">
    <p:pos x="217" y="380"/>
    <p:text>Draw one example from each:
Requirements: revisit the questions from the problem set on KWS
Bring up slide 23 (where are you getting data from)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11-09T17:44:28.447">
    <p:pos x="2797" y="1740"/>
    <p:text>Can't always use raw data (may need to extract features)</p:text>
  </p:cm>
  <p:cm authorId="0" idx="4" dt="2020-11-18T01:24:43.520">
    <p:pos x="217" y="380"/>
    <p:text>Draw one example from each:
Requirements: revisit the questions from the problem set on KWS
Bring up slide 23 (where are you getting data from)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0-11-09T17:44:28.447">
    <p:pos x="2797" y="1740"/>
    <p:text>Can't always use raw data (may need to extract features)</p:text>
  </p:cm>
  <p:cm authorId="0" idx="6" dt="2020-11-18T01:24:43.520">
    <p:pos x="217" y="380"/>
    <p:text>Draw one example from each:
Requirements: revisit the questions from the problem set on KWS
Bring up slide 23 (where are you getting data from)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0-11-09T17:44:28.447">
    <p:pos x="2797" y="1740"/>
    <p:text>Can't always use raw data (may need to extract features)</p:text>
  </p:cm>
  <p:cm authorId="0" idx="8" dt="2020-11-18T01:24:43.520">
    <p:pos x="217" y="380"/>
    <p:text>Draw one example from each:
Requirements: revisit the questions from the problem set on KWS
Bring up slide 23 (where are you getting data from)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0-11-18T01:17:01.977">
    <p:pos x="6000" y="0"/>
    <p:text>14M+ images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0-11-19T05:56:25.816">
    <p:pos x="542" y="1334"/>
    <p:text>https://cocodataset.org/images/coco-examples.jpg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source&amp;i=3218657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quantity&amp;i=3433022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xfuel.com/en/free-photo-otzgo" TargetMode="External"/><Relationship Id="rId3" Type="http://schemas.openxmlformats.org/officeDocument/2006/relationships/hyperlink" Target="http://imagenet.stanford.edu/logo.png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codataset.org/images/coco-examples.jpg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ekzhang/fastseg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confused&amp;i=1429617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confused&amp;i=1429617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confused&amp;i=1429617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4ca29c69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4ca29c69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c7e1353b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c7e1353b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 engineering starts with a rigorous problem definition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Your training examples need to contain enough salient features for the ML algorithm to discover and use to discriminate between classes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the photos are blurry / if the microphone recorded too much noise, the data might be unusable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 human was given the same task, how difficult would it be for them to solve it?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Sometimes machine learning models can outperform an average human, but ML cannot solve impossible problems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 can’t train a model to win the lottery, no matter how much data you have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supervised learning a a human (maybe an expert) still needs to label each example with the ground truth value before you can train a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a data engineer you need to think about evaluation metrics at the outset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How will you know your model is improving as it is trained on more and more data?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How will you know when you have enough data collected?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your task, are there related problems which are well-studied or already solved? What kind of data and metrics did they use?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Quantity + Quality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examples from each potential scenario where your algorithm might run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Vision: day/night, sunny/cloudy, indoor/outdoor, forest/city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Speech: quiet room, in a car, restaurant, party, radio playing in the background, etc...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your data is mislabeled, your ML algorithm won’t be able to compensate for it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7051de8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7051de8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Data engineering starts with a rigorous problem definition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Your training examples need to contain enough salient features for the ML algorithm to discover and use to discriminate between classes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If the photos are blurry / if the microphone recorded too much noise, the data might be unusable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If a human was given the same task, how difficult would it be for them to solve it?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Sometimes machine learning models can outperform an average human, but ML cannot solve impossible problems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3C4043"/>
                </a:solidFill>
              </a:rPr>
              <a:t>You can’t train a model to win the lottery, no matter how much data you have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in supervised learning a a human (maybe an expert) still needs to label each example with the ground truth value before you can train a model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As a data engineer you need to think about evaluation metrics at the outset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How will you know your model is improving as it is trained on more and more data?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How will you know when you have enough data collected?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For your task, are there related problems which are well-studied or already solved? What kind of data and metrics did they use?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c7051de8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c7051de8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Data engineering starts with a rigorous problem definition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Your training examples need to contain enough salient features for the ML algorithm to discover and use to discriminate between classes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If the photos are blurry / if the microphone recorded too much noise, the data might be unusable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If a human was given the same task, how difficult would it be for them to solve it?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Sometimes machine learning models can outperform an average human, but ML cannot solve impossible problems</a:t>
            </a:r>
            <a:endParaRPr>
              <a:solidFill>
                <a:schemeClr val="dk1"/>
              </a:solidFill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3C4043"/>
                </a:solidFill>
              </a:rPr>
              <a:t>You can’t train a model to win the lottery, no matter how much data you have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in supervised learning a a human (maybe an expert) still needs to label each example with the ground truth value before you can train a model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As a data engineer you need to think about evaluation metrics at the outset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How will you know your model is improving as it is trained on more and more data?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How will you know when you have enough data collected?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For your task, are there related problems which are well-studied or already solved? What kind of data and metrics did they use?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c7051de8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c7051de8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Data engineering starts with a rigorous problem definition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Your training examples need to contain enough salient features for the ML algorithm to discover and use to discriminate between classes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the photos are blurry / if the microphone recorded too much noise, the data might be unusable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 human was given the same task, how difficult would it be for them to solve it?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Sometimes machine learning models can outperform an average human, but ML cannot solve impossible problems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 can’t train a model to win the lottery, no matter how much data you have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supervised learning a a human (maybe an expert) still needs to label each example with the ground truth value before you can train a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a data engineer you need to think about evaluation metrics at the outset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How will you know your model is improving as it is trained on more and more data?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How will you know when you have enough data collected?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your task, are there related problems which are well-studied or already solved? What kind of data and metrics did they use?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7051de8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7051de8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Quantity + Quality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need examples from each potential scenario where your algorithm might run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Vision: day/night, sunny/cloudy, indoor/outdoor, forest/city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Speech: quiet room, in a car, restaurant, party, radio playing in the background, etc...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your data is mislabeled, your ML algorithm won’t be able to compensate for it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c7051de8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c7051de8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Quantity +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 need examples from each potential scenario where your algorithm might run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Vision: day/night, sunny/cloudy, indoor/outdoor, forest/city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Speech: quiet room, in a car, restaurant, party, radio playing in the background, etc...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If your data is mislabeled, your ML algorithm won’t be able to compensate for 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c7051de8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c7051de8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Quantity +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 need examples from each potential scenario where your algorithm might run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Vision: day/night, sunny/cloudy, indoor/outdoor, forest/city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Speech: quiet room, in a car, restaurant, party, radio playing in the background, etc...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If your data is mislabeled, your ML algorithm won’t be able to compensate for 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c7051de8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c7051de8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Quantity + Quality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 need examples from each potential scenario where your algorithm might run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Vision: day/night, sunny/cloudy, indoor/outdoor, forest/city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Speech: quiet room, in a car, restaurant, party, radio playing in the background, etc...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If your data is mislabeled, your ML algorithm won’t be able to compensate for 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c7051de8e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c7051de8e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Now that you have a problem definition, you still have to determine if you have rights to the data you need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c7051de8e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c7051de8e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Open, copyrighted, licensed for a fee?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Does it anonymize personally-identifiable info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GDPR data expiration: users may opt-out later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A73E8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https://thenounproject.com/search/?q=source&amp;i=3218657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725e39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c725e39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c8411cb3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c8411cb3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Re-created by Dhilan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c814361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c814361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c7051de8e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c7051de8e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Now you have to build the mechanisms and infrastructure to collect the data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c7051de8e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c7051de8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Data can come from many sources.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Sensors: do you have enough devices deployed with the sensors you need already or will you need to field a lot of new sensors? What are the SWaP constraints? E.g., if you are instrumenting a volcano, how many times will you have to replace batteries?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Crowdsourcing: will enough contributors volunteer?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Product user: do you have their consent? Privacy?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Paid contributors: Mechanical Turk etc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https://thenounproject.com/search/?q=quantity&amp;i=3433022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c7051de8e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c7051de8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You can’t always use raw data (e.g., audio signals or LIDAR) - you may need to process it further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You need to verify whether the data you collected is good or garbage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Will you need to augment your data?</a:t>
            </a:r>
            <a:endParaRPr sz="18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c7051de8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c7051de8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https://thenounproject.com/search/?q=verified&amp;i=2969189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c7051de8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c7051de8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Where will you store your data? How will users access it?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your data is proprietary, will you be able to prevent unauthorized users from accessing it?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users of your data report errors in the dataset back to you?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Your userbase might grow, and you will need to collect more data - new languages, new user demographics, etc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you collect more data, how will you track versions of your dataset?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c7051de8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c7051de8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https://thenounproject.com/search/?q=diversity&amp;i=2504341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c7051de8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c7051de8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Where will you store your data? How will users access it?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your data is proprietary, will you be able to prevent unauthorized users from accessing it?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users of your data report errors in the dataset back to you?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Your userbase might grow, and you will need to collect more data - new languages, new user demographics, etc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you collect more data, how will you track versions of your dataset?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c7051de8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c7051de8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1ff70b52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1ff70b52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b5c0b38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b5c0b38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https://pixabay.com/photos/mosaic-images-photos-382019/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https://www.pxfuel.com/en/free-photo-otzgo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http://imagenet.stanford.edu/logo.png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b5c0b38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b5c0b38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https://cocodataset.org/images/coco-examples.jpg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b13b3a52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b13b3a52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1,950 segments of 20s each, collected at 10Hz (200,000 frames) in diverse geographies and conditions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We recorded several suburbs of Karlsruhe, Germany, corresponding to over 320k images and 100k laser scans in a driving distance of 73.7km.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2"/>
              </a:rPr>
              <a:t>https://github.com/ekzhang/fastseg/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b13b3a52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b13b3a52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c7051de8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c7051de8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1ff70b522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1ff70b522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sample of data used to fit the model.</a:t>
            </a:r>
            <a:endParaRPr sz="1800">
              <a:solidFill>
                <a:srgbClr val="55555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test dataset is a dataset that is independent of the training dataset, but that follows the same probability distribution as the training dataset. If a model fit to the training dataset also fits the test dataset well, minimal overfitting has taken place (see figure below). A better fitting of the training dataset as opposed to the test dataset usually points to overfitting.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Helvetica Neue"/>
              <a:buChar char="●"/>
            </a:pPr>
            <a:r>
              <a:rPr b="1" lang="en" sz="18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Dataset</a:t>
            </a:r>
            <a:r>
              <a:rPr lang="en" sz="18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The sample of data used to provide an unbiased evaluation of a final model fit on the training dataset.</a:t>
            </a:r>
            <a:endParaRPr sz="18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Helvetica Neue"/>
              <a:buChar char="●"/>
            </a:pPr>
            <a:r>
              <a:t/>
            </a:r>
            <a:endParaRPr sz="18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1ff70b5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1ff70b5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validation dataset is a sample of data held back from training your model that is used to give an estimate of model skill while tuning model’s hyperparameters.</a:t>
            </a:r>
            <a:endParaRPr sz="18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c7051de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c7051de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https://thenounproject.com/search/?q=confused&amp;i=1429617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c7051de8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c7051de8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https://thenounproject.com/search/?q=confused&amp;i=1429617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1ff70b522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1ff70b522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https://thenounproject.com/search/?q=confused&amp;i=1429617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c7051de8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c7051de8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bg>
      <p:bgPr>
        <a:solidFill>
          <a:srgbClr val="A51C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">
  <p:cSld name="Blank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Fullscreen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Show Presenter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bg>
      <p:bgPr>
        <a:solidFill>
          <a:srgbClr val="F1F3F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Flip">
  <p:cSld name="TITLE_2_2_1_2">
    <p:bg>
      <p:bgPr>
        <a:solidFill>
          <a:srgbClr val="F1F3F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bg>
      <p:bgPr>
        <a:solidFill>
          <a:srgbClr val="F1F3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3" name="Google Shape;7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Flip">
  <p:cSld name="TITLE_2_2_1_1_1">
    <p:bg>
      <p:bgPr>
        <a:solidFill>
          <a:srgbClr val="F1F3F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bg>
      <p:bgPr>
        <a:solidFill>
          <a:srgbClr val="F1F3F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9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bg>
      <p:bgPr>
        <a:solidFill>
          <a:srgbClr val="EA8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.xml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3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5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6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7.xml"/><Relationship Id="rId4" Type="http://schemas.openxmlformats.org/officeDocument/2006/relationships/image" Target="../media/image13.jpg"/><Relationship Id="rId5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8.xml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Data Engineering?</a:t>
            </a:r>
            <a:endParaRPr/>
          </a:p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Good Data is Necessary for Accuracy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484900" y="1778275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30"/>
          <p:cNvGrpSpPr/>
          <p:nvPr/>
        </p:nvGrpSpPr>
        <p:grpSpPr>
          <a:xfrm>
            <a:off x="484904" y="1778269"/>
            <a:ext cx="3577246" cy="1250720"/>
            <a:chOff x="1246925" y="1778300"/>
            <a:chExt cx="2846993" cy="995400"/>
          </a:xfrm>
        </p:grpSpPr>
        <p:sp>
          <p:nvSpPr>
            <p:cNvPr id="197" name="Google Shape;197;p30"/>
            <p:cNvSpPr/>
            <p:nvPr/>
          </p:nvSpPr>
          <p:spPr>
            <a:xfrm flipH="1">
              <a:off x="1246925" y="1778300"/>
              <a:ext cx="2334000" cy="9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 rot="-5400000">
              <a:off x="2698419" y="1378099"/>
              <a:ext cx="995207" cy="1795791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30"/>
          <p:cNvSpPr/>
          <p:nvPr/>
        </p:nvSpPr>
        <p:spPr>
          <a:xfrm>
            <a:off x="704442" y="1928688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 </a:t>
            </a: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are you </a:t>
            </a:r>
            <a:endParaRPr sz="1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trying to </a:t>
            </a:r>
            <a:r>
              <a:rPr b="1" i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solve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4023209" y="1780576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Good Data is Necessary for Accuracy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484900" y="1778275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31"/>
          <p:cNvGrpSpPr/>
          <p:nvPr/>
        </p:nvGrpSpPr>
        <p:grpSpPr>
          <a:xfrm>
            <a:off x="484904" y="1778269"/>
            <a:ext cx="3577246" cy="1250720"/>
            <a:chOff x="1246925" y="1778300"/>
            <a:chExt cx="2846993" cy="995400"/>
          </a:xfrm>
        </p:grpSpPr>
        <p:sp>
          <p:nvSpPr>
            <p:cNvPr id="208" name="Google Shape;208;p31"/>
            <p:cNvSpPr/>
            <p:nvPr/>
          </p:nvSpPr>
          <p:spPr>
            <a:xfrm flipH="1">
              <a:off x="1246925" y="1778300"/>
              <a:ext cx="2334000" cy="9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 rot="-5400000">
              <a:off x="2698419" y="1378099"/>
              <a:ext cx="995207" cy="1795791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31"/>
          <p:cNvSpPr/>
          <p:nvPr/>
        </p:nvSpPr>
        <p:spPr>
          <a:xfrm>
            <a:off x="704442" y="1928688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 </a:t>
            </a: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are you </a:t>
            </a:r>
            <a:endParaRPr sz="1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trying to </a:t>
            </a:r>
            <a:r>
              <a:rPr b="1" i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solve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4023209" y="1780576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Your data must contain useful features</a:t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Good Data is Necessary for Accuracy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484900" y="1778275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32"/>
          <p:cNvGrpSpPr/>
          <p:nvPr/>
        </p:nvGrpSpPr>
        <p:grpSpPr>
          <a:xfrm>
            <a:off x="484904" y="1778269"/>
            <a:ext cx="3577246" cy="1250720"/>
            <a:chOff x="1246925" y="1778300"/>
            <a:chExt cx="2846993" cy="995400"/>
          </a:xfrm>
        </p:grpSpPr>
        <p:sp>
          <p:nvSpPr>
            <p:cNvPr id="219" name="Google Shape;219;p32"/>
            <p:cNvSpPr/>
            <p:nvPr/>
          </p:nvSpPr>
          <p:spPr>
            <a:xfrm flipH="1">
              <a:off x="1246925" y="1778300"/>
              <a:ext cx="2334000" cy="9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 rot="-5400000">
              <a:off x="2698419" y="1378099"/>
              <a:ext cx="995207" cy="1795791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32"/>
          <p:cNvSpPr/>
          <p:nvPr/>
        </p:nvSpPr>
        <p:spPr>
          <a:xfrm>
            <a:off x="704442" y="1928688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 </a:t>
            </a: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are you </a:t>
            </a:r>
            <a:endParaRPr sz="1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trying to </a:t>
            </a:r>
            <a:r>
              <a:rPr b="1" i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solve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4023209" y="1780576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Your data must contain useful features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Can a human (expert) distinguish </a:t>
            </a:r>
            <a:br>
              <a:rPr b="1"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between examples of each class?</a:t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Good Data is Necessary for Accuracy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/>
          <p:nvPr/>
        </p:nvSpPr>
        <p:spPr>
          <a:xfrm>
            <a:off x="484900" y="1778275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33"/>
          <p:cNvGrpSpPr/>
          <p:nvPr/>
        </p:nvGrpSpPr>
        <p:grpSpPr>
          <a:xfrm>
            <a:off x="484904" y="1778269"/>
            <a:ext cx="3577246" cy="1250720"/>
            <a:chOff x="1246925" y="1778300"/>
            <a:chExt cx="2846993" cy="995400"/>
          </a:xfrm>
        </p:grpSpPr>
        <p:sp>
          <p:nvSpPr>
            <p:cNvPr id="230" name="Google Shape;230;p33"/>
            <p:cNvSpPr/>
            <p:nvPr/>
          </p:nvSpPr>
          <p:spPr>
            <a:xfrm flipH="1">
              <a:off x="1246925" y="1778300"/>
              <a:ext cx="2334000" cy="99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 rot="-5400000">
              <a:off x="2698419" y="1378099"/>
              <a:ext cx="995207" cy="1795791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33"/>
          <p:cNvSpPr/>
          <p:nvPr/>
        </p:nvSpPr>
        <p:spPr>
          <a:xfrm>
            <a:off x="704442" y="1928688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 </a:t>
            </a: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are you </a:t>
            </a:r>
            <a:endParaRPr sz="1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trying to </a:t>
            </a:r>
            <a:r>
              <a:rPr b="1" i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solve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4023209" y="1780576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Your data must contain useful features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Can a human (expert) distinguish </a:t>
            </a:r>
            <a:b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between examples of each class?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How will you measure performance?</a:t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Good Data is Necessary for Accuracy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484900" y="1778275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34"/>
          <p:cNvGrpSpPr/>
          <p:nvPr/>
        </p:nvGrpSpPr>
        <p:grpSpPr>
          <a:xfrm>
            <a:off x="484904" y="1778269"/>
            <a:ext cx="3577246" cy="1250720"/>
            <a:chOff x="1246925" y="1778300"/>
            <a:chExt cx="2846993" cy="995400"/>
          </a:xfrm>
        </p:grpSpPr>
        <p:sp>
          <p:nvSpPr>
            <p:cNvPr id="241" name="Google Shape;241;p34"/>
            <p:cNvSpPr/>
            <p:nvPr/>
          </p:nvSpPr>
          <p:spPr>
            <a:xfrm flipH="1">
              <a:off x="1246925" y="1778300"/>
              <a:ext cx="2334000" cy="99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 rot="-5400000">
              <a:off x="2698419" y="1378099"/>
              <a:ext cx="995207" cy="1795791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4"/>
          <p:cNvSpPr/>
          <p:nvPr/>
        </p:nvSpPr>
        <p:spPr>
          <a:xfrm>
            <a:off x="704442" y="1928688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 </a:t>
            </a: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are you </a:t>
            </a:r>
            <a:endParaRPr sz="1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trying to </a:t>
            </a:r>
            <a:r>
              <a:rPr b="1" i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solve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4023209" y="1780576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Your data must contain useful features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Can a human (expert) distinguish </a:t>
            </a:r>
            <a:b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between examples of each class?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you measure performance?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484900" y="3033546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34"/>
          <p:cNvGrpSpPr/>
          <p:nvPr/>
        </p:nvGrpSpPr>
        <p:grpSpPr>
          <a:xfrm>
            <a:off x="484904" y="3033489"/>
            <a:ext cx="3577246" cy="1250724"/>
            <a:chOff x="1246925" y="2791672"/>
            <a:chExt cx="2846993" cy="995403"/>
          </a:xfrm>
        </p:grpSpPr>
        <p:sp>
          <p:nvSpPr>
            <p:cNvPr id="247" name="Google Shape;247;p34"/>
            <p:cNvSpPr/>
            <p:nvPr/>
          </p:nvSpPr>
          <p:spPr>
            <a:xfrm flipH="1">
              <a:off x="1246925" y="2791675"/>
              <a:ext cx="2334000" cy="99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 rot="-5400000">
              <a:off x="2698419" y="2391379"/>
              <a:ext cx="995207" cy="1795791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249" name="Google Shape;249;p34"/>
          <p:cNvSpPr/>
          <p:nvPr/>
        </p:nvSpPr>
        <p:spPr>
          <a:xfrm>
            <a:off x="704442" y="3183956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Both </a:t>
            </a:r>
            <a:r>
              <a:rPr b="1" i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quantity</a:t>
            </a: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and </a:t>
            </a:r>
            <a:r>
              <a:rPr b="1" i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quality</a:t>
            </a: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sz="17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will influence your </a:t>
            </a:r>
            <a:endParaRPr sz="17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model’s performance</a:t>
            </a:r>
            <a:endParaRPr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4023209" y="3035843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Good Data is Necessary for Accuracy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/>
          <p:nvPr/>
        </p:nvSpPr>
        <p:spPr>
          <a:xfrm>
            <a:off x="484900" y="1778275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5"/>
          <p:cNvGrpSpPr/>
          <p:nvPr/>
        </p:nvGrpSpPr>
        <p:grpSpPr>
          <a:xfrm>
            <a:off x="484904" y="1778269"/>
            <a:ext cx="3577246" cy="1250720"/>
            <a:chOff x="1246925" y="1778300"/>
            <a:chExt cx="2846993" cy="995400"/>
          </a:xfrm>
        </p:grpSpPr>
        <p:sp>
          <p:nvSpPr>
            <p:cNvPr id="258" name="Google Shape;258;p35"/>
            <p:cNvSpPr/>
            <p:nvPr/>
          </p:nvSpPr>
          <p:spPr>
            <a:xfrm flipH="1">
              <a:off x="1246925" y="1778300"/>
              <a:ext cx="2334000" cy="99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 rot="-5400000">
              <a:off x="2698419" y="1378099"/>
              <a:ext cx="995207" cy="1795791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5"/>
          <p:cNvSpPr/>
          <p:nvPr/>
        </p:nvSpPr>
        <p:spPr>
          <a:xfrm>
            <a:off x="704442" y="1928688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 </a:t>
            </a: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are you </a:t>
            </a:r>
            <a:endParaRPr sz="1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trying to </a:t>
            </a:r>
            <a:r>
              <a:rPr b="1" i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solve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35"/>
          <p:cNvSpPr/>
          <p:nvPr/>
        </p:nvSpPr>
        <p:spPr>
          <a:xfrm>
            <a:off x="4023209" y="1780576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Your data must contain useful features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Can a human (expert) distinguish </a:t>
            </a:r>
            <a:b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between examples of each class?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you measure performance?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484900" y="3033546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35"/>
          <p:cNvGrpSpPr/>
          <p:nvPr/>
        </p:nvGrpSpPr>
        <p:grpSpPr>
          <a:xfrm>
            <a:off x="484904" y="3033489"/>
            <a:ext cx="3577246" cy="1250724"/>
            <a:chOff x="1246925" y="2791672"/>
            <a:chExt cx="2846993" cy="995403"/>
          </a:xfrm>
        </p:grpSpPr>
        <p:sp>
          <p:nvSpPr>
            <p:cNvPr id="264" name="Google Shape;264;p35"/>
            <p:cNvSpPr/>
            <p:nvPr/>
          </p:nvSpPr>
          <p:spPr>
            <a:xfrm flipH="1">
              <a:off x="1246925" y="2791675"/>
              <a:ext cx="2334000" cy="99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 rot="-5400000">
              <a:off x="2698419" y="2391379"/>
              <a:ext cx="995207" cy="1795791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266" name="Google Shape;266;p35"/>
          <p:cNvSpPr/>
          <p:nvPr/>
        </p:nvSpPr>
        <p:spPr>
          <a:xfrm>
            <a:off x="704442" y="3183956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Both </a:t>
            </a:r>
            <a:r>
              <a:rPr b="1" i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quantity</a:t>
            </a: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and </a:t>
            </a:r>
            <a:r>
              <a:rPr b="1" i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quality</a:t>
            </a: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sz="17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will influence your </a:t>
            </a:r>
            <a:endParaRPr sz="17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model’s performance</a:t>
            </a:r>
            <a:endParaRPr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5"/>
          <p:cNvSpPr/>
          <p:nvPr/>
        </p:nvSpPr>
        <p:spPr>
          <a:xfrm>
            <a:off x="4023209" y="3035843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Google Sans"/>
              <a:buChar char="●"/>
            </a:pPr>
            <a:r>
              <a:rPr b="1" lang="en" sz="15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Wide distribution of training examples</a:t>
            </a:r>
            <a:endParaRPr b="1" sz="1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Good Data is Necessary for Accuracy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484900" y="1778275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6"/>
          <p:cNvGrpSpPr/>
          <p:nvPr/>
        </p:nvGrpSpPr>
        <p:grpSpPr>
          <a:xfrm>
            <a:off x="484904" y="1778269"/>
            <a:ext cx="3577246" cy="1250720"/>
            <a:chOff x="1246925" y="1778300"/>
            <a:chExt cx="2846993" cy="995400"/>
          </a:xfrm>
        </p:grpSpPr>
        <p:sp>
          <p:nvSpPr>
            <p:cNvPr id="275" name="Google Shape;275;p36"/>
            <p:cNvSpPr/>
            <p:nvPr/>
          </p:nvSpPr>
          <p:spPr>
            <a:xfrm flipH="1">
              <a:off x="1246925" y="1778300"/>
              <a:ext cx="2334000" cy="99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 rot="-5400000">
              <a:off x="2698419" y="1378099"/>
              <a:ext cx="995207" cy="1795791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6"/>
          <p:cNvSpPr/>
          <p:nvPr/>
        </p:nvSpPr>
        <p:spPr>
          <a:xfrm>
            <a:off x="704442" y="1928688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 </a:t>
            </a: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are you </a:t>
            </a:r>
            <a:endParaRPr sz="1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trying to </a:t>
            </a:r>
            <a:r>
              <a:rPr b="1" i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solve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8" name="Google Shape;278;p36"/>
          <p:cNvSpPr/>
          <p:nvPr/>
        </p:nvSpPr>
        <p:spPr>
          <a:xfrm>
            <a:off x="4023209" y="1780576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Your data must contain useful features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Can a human (expert) distinguish </a:t>
            </a:r>
            <a:b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between examples of each class?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you measure performance?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484900" y="3033546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6"/>
          <p:cNvGrpSpPr/>
          <p:nvPr/>
        </p:nvGrpSpPr>
        <p:grpSpPr>
          <a:xfrm>
            <a:off x="484904" y="3033489"/>
            <a:ext cx="3577246" cy="1250724"/>
            <a:chOff x="1246925" y="2791672"/>
            <a:chExt cx="2846993" cy="995403"/>
          </a:xfrm>
        </p:grpSpPr>
        <p:sp>
          <p:nvSpPr>
            <p:cNvPr id="281" name="Google Shape;281;p36"/>
            <p:cNvSpPr/>
            <p:nvPr/>
          </p:nvSpPr>
          <p:spPr>
            <a:xfrm flipH="1">
              <a:off x="1246925" y="2791675"/>
              <a:ext cx="2334000" cy="99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 rot="-5400000">
              <a:off x="2698419" y="2391379"/>
              <a:ext cx="995207" cy="1795791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283" name="Google Shape;283;p36"/>
          <p:cNvSpPr/>
          <p:nvPr/>
        </p:nvSpPr>
        <p:spPr>
          <a:xfrm>
            <a:off x="704442" y="3183956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Both </a:t>
            </a:r>
            <a:r>
              <a:rPr b="1" i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quantity</a:t>
            </a: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and </a:t>
            </a:r>
            <a:r>
              <a:rPr b="1" i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quality</a:t>
            </a: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sz="17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will influence your </a:t>
            </a:r>
            <a:endParaRPr sz="17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model’s performance</a:t>
            </a:r>
            <a:endParaRPr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4023209" y="3035843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b="1"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Wide distribution of training examples</a:t>
            </a:r>
            <a:endParaRPr b="1"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Google Sans"/>
              <a:buChar char="●"/>
            </a:pPr>
            <a:r>
              <a:rPr b="1" lang="en" sz="15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Accurate labels</a:t>
            </a:r>
            <a:endParaRPr b="1" sz="1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Good Data is Necessary for Accuracy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484900" y="1778275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37"/>
          <p:cNvGrpSpPr/>
          <p:nvPr/>
        </p:nvGrpSpPr>
        <p:grpSpPr>
          <a:xfrm>
            <a:off x="484904" y="1778269"/>
            <a:ext cx="3577246" cy="1250720"/>
            <a:chOff x="1246925" y="1778300"/>
            <a:chExt cx="2846993" cy="995400"/>
          </a:xfrm>
        </p:grpSpPr>
        <p:sp>
          <p:nvSpPr>
            <p:cNvPr id="292" name="Google Shape;292;p37"/>
            <p:cNvSpPr/>
            <p:nvPr/>
          </p:nvSpPr>
          <p:spPr>
            <a:xfrm flipH="1">
              <a:off x="1246925" y="1778300"/>
              <a:ext cx="2334000" cy="99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 rot="-5400000">
              <a:off x="2698419" y="1378099"/>
              <a:ext cx="995207" cy="1795791"/>
            </a:xfrm>
            <a:prstGeom prst="flowChartOffpage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37"/>
          <p:cNvSpPr/>
          <p:nvPr/>
        </p:nvSpPr>
        <p:spPr>
          <a:xfrm>
            <a:off x="704442" y="1928688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 </a:t>
            </a:r>
            <a:r>
              <a:rPr b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are you </a:t>
            </a:r>
            <a:endParaRPr sz="1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trying to </a:t>
            </a:r>
            <a:r>
              <a:rPr b="1" i="1" lang="en"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solve</a:t>
            </a:r>
            <a:r>
              <a:rPr lang="en" sz="1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  <a:endParaRPr sz="1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4023209" y="1780576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Your data must contain useful features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Can a human (expert) distinguish </a:t>
            </a:r>
            <a:b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between examples of each class?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you measure performance?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484900" y="3033546"/>
            <a:ext cx="8376300" cy="12507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71438" rotWithShape="0" algn="bl" dir="2700000" dist="28575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37"/>
          <p:cNvGrpSpPr/>
          <p:nvPr/>
        </p:nvGrpSpPr>
        <p:grpSpPr>
          <a:xfrm>
            <a:off x="484904" y="3033489"/>
            <a:ext cx="3577246" cy="1250724"/>
            <a:chOff x="1246925" y="2791672"/>
            <a:chExt cx="2846993" cy="995403"/>
          </a:xfrm>
        </p:grpSpPr>
        <p:sp>
          <p:nvSpPr>
            <p:cNvPr id="298" name="Google Shape;298;p37"/>
            <p:cNvSpPr/>
            <p:nvPr/>
          </p:nvSpPr>
          <p:spPr>
            <a:xfrm flipH="1">
              <a:off x="1246925" y="2791675"/>
              <a:ext cx="2334000" cy="99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 rot="-5400000">
              <a:off x="2698419" y="2391379"/>
              <a:ext cx="995207" cy="1795791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300" name="Google Shape;300;p37"/>
          <p:cNvSpPr/>
          <p:nvPr/>
        </p:nvSpPr>
        <p:spPr>
          <a:xfrm>
            <a:off x="704442" y="3183956"/>
            <a:ext cx="30858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Both </a:t>
            </a:r>
            <a:r>
              <a:rPr b="1" i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quantity</a:t>
            </a: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and </a:t>
            </a:r>
            <a:r>
              <a:rPr b="1" i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quality</a:t>
            </a: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sz="17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will influence your </a:t>
            </a:r>
            <a:endParaRPr sz="17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model’s performance</a:t>
            </a:r>
            <a:endParaRPr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4023209" y="3035843"/>
            <a:ext cx="47244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b="1"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Wide distribution of training examples</a:t>
            </a:r>
            <a:endParaRPr b="1"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b="1"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Accurate labels</a:t>
            </a:r>
            <a:endParaRPr b="1"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Google Sans"/>
              <a:buChar char="●"/>
            </a:pPr>
            <a:r>
              <a:rPr b="1" lang="en" sz="15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Sufficient class balance</a:t>
            </a:r>
            <a:endParaRPr b="1" sz="1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Engineering</a:t>
            </a: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357925" y="1918000"/>
            <a:ext cx="2396400" cy="669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Requirements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357925" y="2763425"/>
            <a:ext cx="24633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 definition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&amp; human usable format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Permissions &amp; rights</a:t>
            </a:r>
            <a:endParaRPr b="1"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344500" y="1546325"/>
            <a:ext cx="40503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Where does your data </a:t>
            </a:r>
            <a:r>
              <a:rPr b="1" lang="en" sz="1900">
                <a:solidFill>
                  <a:schemeClr val="accent2"/>
                </a:solidFill>
              </a:rPr>
              <a:t>originate</a:t>
            </a:r>
            <a:r>
              <a:rPr lang="en" sz="1900">
                <a:solidFill>
                  <a:schemeClr val="dk1"/>
                </a:solidFill>
              </a:rPr>
              <a:t>?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Open?</a:t>
            </a:r>
            <a:endParaRPr sz="1900">
              <a:solidFill>
                <a:schemeClr val="dk1"/>
              </a:solidFill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Copyrighted?</a:t>
            </a:r>
            <a:endParaRPr sz="1900">
              <a:solidFill>
                <a:schemeClr val="dk1"/>
              </a:solidFill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Licensed?</a:t>
            </a:r>
            <a:endParaRPr sz="1900">
              <a:solidFill>
                <a:schemeClr val="dk1"/>
              </a:solidFill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Product users?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314" name="Google Shape;314;p39"/>
          <p:cNvPicPr preferRelativeResize="0"/>
          <p:nvPr/>
        </p:nvPicPr>
        <p:blipFill rotWithShape="1">
          <a:blip r:embed="rId3">
            <a:alphaModFix/>
          </a:blip>
          <a:srcRect b="13058" l="0" r="0" t="0"/>
          <a:stretch/>
        </p:blipFill>
        <p:spPr>
          <a:xfrm>
            <a:off x="5381550" y="1275250"/>
            <a:ext cx="2982549" cy="25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 txBox="1"/>
          <p:nvPr>
            <p:ph idx="4294967295"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</a:t>
            </a:r>
            <a:r>
              <a:rPr b="1" lang="en">
                <a:solidFill>
                  <a:schemeClr val="dk1"/>
                </a:solidFill>
              </a:rPr>
              <a:t>isn’t free</a:t>
            </a:r>
            <a:r>
              <a:rPr lang="en">
                <a:solidFill>
                  <a:schemeClr val="dk1"/>
                </a:solidFill>
              </a:rPr>
              <a:t> to 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962200" y="1722830"/>
            <a:ext cx="78771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supervised AI is trained on a corpus of training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idx="4294967295" type="title"/>
          </p:nvPr>
        </p:nvSpPr>
        <p:spPr>
          <a:xfrm>
            <a:off x="2718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What’s Yours and What’s </a:t>
            </a:r>
            <a:r>
              <a:rPr b="1" lang="en">
                <a:solidFill>
                  <a:schemeClr val="dk1"/>
                </a:solidFill>
              </a:rPr>
              <a:t>Not</a:t>
            </a:r>
            <a:r>
              <a:rPr lang="en">
                <a:solidFill>
                  <a:schemeClr val="dk1"/>
                </a:solidFill>
              </a:rPr>
              <a:t> Yours</a:t>
            </a:r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838" y="1633549"/>
            <a:ext cx="5730998" cy="322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40"/>
          <p:cNvCxnSpPr/>
          <p:nvPr/>
        </p:nvCxnSpPr>
        <p:spPr>
          <a:xfrm rot="10800000">
            <a:off x="2353788" y="1848906"/>
            <a:ext cx="382200" cy="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40"/>
          <p:cNvCxnSpPr>
            <a:endCxn id="324" idx="2"/>
          </p:cNvCxnSpPr>
          <p:nvPr/>
        </p:nvCxnSpPr>
        <p:spPr>
          <a:xfrm flipH="1" rot="10800000">
            <a:off x="3881705" y="1798481"/>
            <a:ext cx="288600" cy="5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40"/>
          <p:cNvCxnSpPr/>
          <p:nvPr/>
        </p:nvCxnSpPr>
        <p:spPr>
          <a:xfrm rot="10800000">
            <a:off x="6418063" y="1854181"/>
            <a:ext cx="0" cy="3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40"/>
          <p:cNvSpPr txBox="1"/>
          <p:nvPr/>
        </p:nvSpPr>
        <p:spPr>
          <a:xfrm>
            <a:off x="1560150" y="1476281"/>
            <a:ext cx="1575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Author / Owner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3429155" y="1476281"/>
            <a:ext cx="14823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Creative Work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5489865" y="1476281"/>
            <a:ext cx="1856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Trademarked Logo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" name="Google Shape;328;p40"/>
          <p:cNvSpPr/>
          <p:nvPr/>
        </p:nvSpPr>
        <p:spPr>
          <a:xfrm rot="5400000">
            <a:off x="5136913" y="2783056"/>
            <a:ext cx="286500" cy="2796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"/>
          <p:cNvSpPr txBox="1"/>
          <p:nvPr/>
        </p:nvSpPr>
        <p:spPr>
          <a:xfrm>
            <a:off x="4116762" y="4292681"/>
            <a:ext cx="2326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Copyrighted</a:t>
            </a:r>
            <a:endParaRPr b="1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idx="4294967295"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Licenses</a:t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1264975" y="1778150"/>
            <a:ext cx="1873500" cy="187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888" y="2309038"/>
            <a:ext cx="1661675" cy="81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/>
          <p:nvPr/>
        </p:nvSpPr>
        <p:spPr>
          <a:xfrm>
            <a:off x="3635250" y="1778163"/>
            <a:ext cx="1873500" cy="187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1"/>
          <p:cNvSpPr/>
          <p:nvPr/>
        </p:nvSpPr>
        <p:spPr>
          <a:xfrm>
            <a:off x="6005525" y="1778175"/>
            <a:ext cx="1873500" cy="187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1613" y="2343688"/>
            <a:ext cx="1040775" cy="48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/>
        </p:nvSpPr>
        <p:spPr>
          <a:xfrm>
            <a:off x="3635250" y="2856853"/>
            <a:ext cx="18735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License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6413" y="2111738"/>
            <a:ext cx="811725" cy="8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1"/>
          <p:cNvSpPr txBox="1"/>
          <p:nvPr/>
        </p:nvSpPr>
        <p:spPr>
          <a:xfrm>
            <a:off x="6005525" y="2885302"/>
            <a:ext cx="18735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Licenses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Engineering</a:t>
            </a:r>
            <a:endParaRPr/>
          </a:p>
        </p:txBody>
      </p:sp>
      <p:sp>
        <p:nvSpPr>
          <p:cNvPr id="348" name="Google Shape;348;p42"/>
          <p:cNvSpPr/>
          <p:nvPr/>
        </p:nvSpPr>
        <p:spPr>
          <a:xfrm>
            <a:off x="357925" y="1918000"/>
            <a:ext cx="2396400" cy="669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Requirements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357925" y="2763425"/>
            <a:ext cx="24633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Problem definition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Permissions &amp; rights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Machine &amp; human usable format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2492200" y="1917775"/>
            <a:ext cx="2206500" cy="669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Gathering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2604300" y="2763425"/>
            <a:ext cx="17928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Collection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Labeling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Data sources</a:t>
            </a:r>
            <a:endParaRPr b="1"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2" name="Google Shape;352;p42"/>
          <p:cNvSpPr/>
          <p:nvPr/>
        </p:nvSpPr>
        <p:spPr>
          <a:xfrm>
            <a:off x="238725" y="1790450"/>
            <a:ext cx="2515525" cy="976625"/>
          </a:xfrm>
          <a:custGeom>
            <a:rect b="b" l="l" r="r" t="t"/>
            <a:pathLst>
              <a:path extrusionOk="0" h="39065" w="100621">
                <a:moveTo>
                  <a:pt x="0" y="0"/>
                </a:moveTo>
                <a:lnTo>
                  <a:pt x="0" y="39065"/>
                </a:lnTo>
                <a:lnTo>
                  <a:pt x="84206" y="36461"/>
                </a:lnTo>
                <a:lnTo>
                  <a:pt x="100621" y="18665"/>
                </a:lnTo>
                <a:lnTo>
                  <a:pt x="87678" y="2605"/>
                </a:lnTo>
                <a:close/>
              </a:path>
            </a:pathLst>
          </a:custGeom>
          <a:solidFill>
            <a:srgbClr val="FFFFFF">
              <a:alpha val="66480"/>
            </a:srgbClr>
          </a:solid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idx="1" type="body"/>
          </p:nvPr>
        </p:nvSpPr>
        <p:spPr>
          <a:xfrm>
            <a:off x="651075" y="1557175"/>
            <a:ext cx="3558000" cy="22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Sensors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Crowdsourcing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Product users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Paid contributors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58" name="Google Shape;358;p4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b="1" lang="en"/>
              <a:t>sources</a:t>
            </a:r>
            <a:endParaRPr b="1" i="1"/>
          </a:p>
        </p:txBody>
      </p:sp>
      <p:pic>
        <p:nvPicPr>
          <p:cNvPr id="359" name="Google Shape;359;p43"/>
          <p:cNvPicPr preferRelativeResize="0"/>
          <p:nvPr/>
        </p:nvPicPr>
        <p:blipFill rotWithShape="1">
          <a:blip r:embed="rId3">
            <a:alphaModFix/>
          </a:blip>
          <a:srcRect b="16247" l="0" r="0" t="0"/>
          <a:stretch/>
        </p:blipFill>
        <p:spPr>
          <a:xfrm>
            <a:off x="5642650" y="1557163"/>
            <a:ext cx="2422751" cy="20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Engineering</a:t>
            </a:r>
            <a:endParaRPr/>
          </a:p>
        </p:txBody>
      </p:sp>
      <p:sp>
        <p:nvSpPr>
          <p:cNvPr id="365" name="Google Shape;365;p44"/>
          <p:cNvSpPr/>
          <p:nvPr/>
        </p:nvSpPr>
        <p:spPr>
          <a:xfrm>
            <a:off x="357925" y="1918000"/>
            <a:ext cx="2396400" cy="669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Requirements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357925" y="2763425"/>
            <a:ext cx="24633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Problem definition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Permissions &amp; rights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Machine &amp; human usable format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7" name="Google Shape;367;p44"/>
          <p:cNvSpPr/>
          <p:nvPr/>
        </p:nvSpPr>
        <p:spPr>
          <a:xfrm>
            <a:off x="2492200" y="1917775"/>
            <a:ext cx="2206500" cy="669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Gathering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2604300" y="2763425"/>
            <a:ext cx="17928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Data sources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Collection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Labeling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4440825" y="1917775"/>
            <a:ext cx="2206500" cy="6690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Refinement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4440825" y="2763425"/>
            <a:ext cx="19488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Processing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Augmentation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Validation</a:t>
            </a:r>
            <a:endParaRPr b="1"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1" name="Google Shape;371;p44"/>
          <p:cNvSpPr/>
          <p:nvPr/>
        </p:nvSpPr>
        <p:spPr>
          <a:xfrm>
            <a:off x="238725" y="1790450"/>
            <a:ext cx="4460150" cy="976625"/>
          </a:xfrm>
          <a:custGeom>
            <a:rect b="b" l="l" r="r" t="t"/>
            <a:pathLst>
              <a:path extrusionOk="0" h="39065" w="178406">
                <a:moveTo>
                  <a:pt x="0" y="0"/>
                </a:moveTo>
                <a:lnTo>
                  <a:pt x="0" y="39065"/>
                </a:lnTo>
                <a:lnTo>
                  <a:pt x="161901" y="36895"/>
                </a:lnTo>
                <a:lnTo>
                  <a:pt x="178406" y="18665"/>
                </a:lnTo>
                <a:lnTo>
                  <a:pt x="164939" y="2605"/>
                </a:lnTo>
                <a:close/>
              </a:path>
            </a:pathLst>
          </a:custGeom>
          <a:solidFill>
            <a:srgbClr val="FFFFFF">
              <a:alpha val="66480"/>
            </a:srgbClr>
          </a:solid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idx="1" type="body"/>
          </p:nvPr>
        </p:nvSpPr>
        <p:spPr>
          <a:xfrm>
            <a:off x="344500" y="1833875"/>
            <a:ext cx="38646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will you </a:t>
            </a:r>
            <a:r>
              <a:rPr b="1" lang="en">
                <a:solidFill>
                  <a:schemeClr val="dk1"/>
                </a:solidFill>
              </a:rPr>
              <a:t>verify</a:t>
            </a:r>
            <a:r>
              <a:rPr lang="en">
                <a:solidFill>
                  <a:schemeClr val="dk1"/>
                </a:solidFill>
              </a:rPr>
              <a:t> the data you collected?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accent3"/>
                </a:solidFill>
              </a:rPr>
              <a:t>Manually</a:t>
            </a:r>
            <a:r>
              <a:rPr lang="en">
                <a:solidFill>
                  <a:schemeClr val="dk1"/>
                </a:solidFill>
              </a:rPr>
              <a:t> (time, cost)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accent4"/>
                </a:solidFill>
              </a:rPr>
              <a:t>Automation</a:t>
            </a:r>
            <a:r>
              <a:rPr b="1"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Domain expertise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disputes / disagreements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45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data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unusable</a:t>
            </a:r>
            <a:endParaRPr b="1" i="1"/>
          </a:p>
        </p:txBody>
      </p:sp>
      <p:pic>
        <p:nvPicPr>
          <p:cNvPr id="378" name="Google Shape;378;p45"/>
          <p:cNvPicPr preferRelativeResize="0"/>
          <p:nvPr/>
        </p:nvPicPr>
        <p:blipFill rotWithShape="1">
          <a:blip r:embed="rId3">
            <a:alphaModFix/>
          </a:blip>
          <a:srcRect b="14236" l="0" r="0" t="0"/>
          <a:stretch/>
        </p:blipFill>
        <p:spPr>
          <a:xfrm>
            <a:off x="5555125" y="1436025"/>
            <a:ext cx="2648426" cy="227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Engineering</a:t>
            </a:r>
            <a:endParaRPr/>
          </a:p>
        </p:txBody>
      </p:sp>
      <p:sp>
        <p:nvSpPr>
          <p:cNvPr id="384" name="Google Shape;384;p46"/>
          <p:cNvSpPr/>
          <p:nvPr/>
        </p:nvSpPr>
        <p:spPr>
          <a:xfrm>
            <a:off x="357925" y="1918000"/>
            <a:ext cx="2396400" cy="669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Requirements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357925" y="2763425"/>
            <a:ext cx="24633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Problem definition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Permissions &amp; rights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Machine &amp; human usable format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6" name="Google Shape;386;p46"/>
          <p:cNvSpPr/>
          <p:nvPr/>
        </p:nvSpPr>
        <p:spPr>
          <a:xfrm>
            <a:off x="2492200" y="1917775"/>
            <a:ext cx="2206500" cy="669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Gathering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7" name="Google Shape;387;p46"/>
          <p:cNvSpPr txBox="1"/>
          <p:nvPr/>
        </p:nvSpPr>
        <p:spPr>
          <a:xfrm>
            <a:off x="2604300" y="2763425"/>
            <a:ext cx="17928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Data sources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Collection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Labeling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8" name="Google Shape;388;p46"/>
          <p:cNvSpPr/>
          <p:nvPr/>
        </p:nvSpPr>
        <p:spPr>
          <a:xfrm>
            <a:off x="4440825" y="1917775"/>
            <a:ext cx="2206500" cy="6690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Refinement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46"/>
          <p:cNvSpPr txBox="1"/>
          <p:nvPr/>
        </p:nvSpPr>
        <p:spPr>
          <a:xfrm>
            <a:off x="4440825" y="2763425"/>
            <a:ext cx="19488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Processing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Validation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Augmentation</a:t>
            </a:r>
            <a:endParaRPr sz="15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0" name="Google Shape;390;p46"/>
          <p:cNvSpPr/>
          <p:nvPr/>
        </p:nvSpPr>
        <p:spPr>
          <a:xfrm>
            <a:off x="6389669" y="1917775"/>
            <a:ext cx="2396400" cy="6690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Sustainment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1" name="Google Shape;391;p46"/>
          <p:cNvSpPr txBox="1"/>
          <p:nvPr/>
        </p:nvSpPr>
        <p:spPr>
          <a:xfrm>
            <a:off x="6543325" y="2763425"/>
            <a:ext cx="20766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Storage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Errors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b="1"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Versioning</a:t>
            </a:r>
            <a:endParaRPr b="1"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2" name="Google Shape;392;p46"/>
          <p:cNvSpPr/>
          <p:nvPr/>
        </p:nvSpPr>
        <p:spPr>
          <a:xfrm>
            <a:off x="238725" y="1790450"/>
            <a:ext cx="6456500" cy="976625"/>
          </a:xfrm>
          <a:custGeom>
            <a:rect b="b" l="l" r="r" t="t"/>
            <a:pathLst>
              <a:path extrusionOk="0" h="39065" w="258260">
                <a:moveTo>
                  <a:pt x="0" y="0"/>
                </a:moveTo>
                <a:lnTo>
                  <a:pt x="0" y="39065"/>
                </a:lnTo>
                <a:lnTo>
                  <a:pt x="236992" y="36895"/>
                </a:lnTo>
                <a:lnTo>
                  <a:pt x="258260" y="18665"/>
                </a:lnTo>
                <a:lnTo>
                  <a:pt x="240464" y="868"/>
                </a:lnTo>
                <a:close/>
              </a:path>
            </a:pathLst>
          </a:custGeom>
          <a:solidFill>
            <a:srgbClr val="FFFFFF">
              <a:alpha val="66480"/>
            </a:srgbClr>
          </a:solid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idx="1" type="body"/>
          </p:nvPr>
        </p:nvSpPr>
        <p:spPr>
          <a:xfrm>
            <a:off x="344500" y="1833875"/>
            <a:ext cx="38646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Missing </a:t>
            </a:r>
            <a:r>
              <a:rPr b="1" lang="en">
                <a:solidFill>
                  <a:schemeClr val="accent4"/>
                </a:solidFill>
              </a:rPr>
              <a:t>demographics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accent4"/>
                </a:solidFill>
              </a:rPr>
              <a:t>Expanding</a:t>
            </a:r>
            <a:r>
              <a:rPr lang="en">
                <a:solidFill>
                  <a:schemeClr val="dk1"/>
                </a:solidFill>
              </a:rPr>
              <a:t> your user-base?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" name="Google Shape;398;p47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dataset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</a:t>
            </a:r>
            <a:r>
              <a:rPr b="1" i="1" lang="en"/>
              <a:t>evolve</a:t>
            </a:r>
            <a:endParaRPr b="1" i="1"/>
          </a:p>
        </p:txBody>
      </p:sp>
      <p:pic>
        <p:nvPicPr>
          <p:cNvPr id="399" name="Google Shape;399;p47"/>
          <p:cNvPicPr preferRelativeResize="0"/>
          <p:nvPr/>
        </p:nvPicPr>
        <p:blipFill rotWithShape="1">
          <a:blip r:embed="rId3">
            <a:alphaModFix/>
          </a:blip>
          <a:srcRect b="14236" l="0" r="0" t="0"/>
          <a:stretch/>
        </p:blipFill>
        <p:spPr>
          <a:xfrm>
            <a:off x="5354125" y="1264150"/>
            <a:ext cx="3049176" cy="26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Engineering</a:t>
            </a:r>
            <a:endParaRPr/>
          </a:p>
        </p:txBody>
      </p:sp>
      <p:sp>
        <p:nvSpPr>
          <p:cNvPr id="405" name="Google Shape;405;p48"/>
          <p:cNvSpPr/>
          <p:nvPr/>
        </p:nvSpPr>
        <p:spPr>
          <a:xfrm>
            <a:off x="357925" y="1918000"/>
            <a:ext cx="2396400" cy="669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Requirements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6" name="Google Shape;406;p48"/>
          <p:cNvSpPr txBox="1"/>
          <p:nvPr/>
        </p:nvSpPr>
        <p:spPr>
          <a:xfrm>
            <a:off x="357925" y="2763425"/>
            <a:ext cx="24633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 definition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Permissions &amp; rights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&amp; human usable format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7" name="Google Shape;407;p48"/>
          <p:cNvSpPr/>
          <p:nvPr/>
        </p:nvSpPr>
        <p:spPr>
          <a:xfrm>
            <a:off x="2492200" y="1917775"/>
            <a:ext cx="2206500" cy="669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Gathering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8" name="Google Shape;408;p48"/>
          <p:cNvSpPr txBox="1"/>
          <p:nvPr/>
        </p:nvSpPr>
        <p:spPr>
          <a:xfrm>
            <a:off x="2604300" y="2763425"/>
            <a:ext cx="17928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Data sources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People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Collection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Labeling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4440825" y="1917775"/>
            <a:ext cx="2206500" cy="6690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Refinement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4440825" y="2763425"/>
            <a:ext cx="19488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Processing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Validation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Augmentation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6389669" y="1917775"/>
            <a:ext cx="2396400" cy="6690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Sustainment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2" name="Google Shape;412;p48"/>
          <p:cNvSpPr txBox="1"/>
          <p:nvPr/>
        </p:nvSpPr>
        <p:spPr>
          <a:xfrm>
            <a:off x="6543325" y="2763425"/>
            <a:ext cx="20766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Storage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Security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Errors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3240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Versioning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title"/>
          </p:nvPr>
        </p:nvSpPr>
        <p:spPr>
          <a:xfrm>
            <a:off x="962200" y="1671105"/>
            <a:ext cx="7877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require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significant effort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/>
          <p:nvPr/>
        </p:nvSpPr>
        <p:spPr>
          <a:xfrm>
            <a:off x="1515850" y="245900"/>
            <a:ext cx="61872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Original Dataset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Classifying</a:t>
            </a:r>
            <a:r>
              <a:rPr lang="en"/>
              <a:t> Images</a:t>
            </a:r>
            <a:endParaRPr/>
          </a:p>
        </p:txBody>
      </p:sp>
      <p:pic>
        <p:nvPicPr>
          <p:cNvPr id="423" name="Google Shape;42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425" y="1541325"/>
            <a:ext cx="5631125" cy="30153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4" name="Google Shape;42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257" y="2410139"/>
            <a:ext cx="4119465" cy="12777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idx="1" type="body"/>
          </p:nvPr>
        </p:nvSpPr>
        <p:spPr>
          <a:xfrm>
            <a:off x="683625" y="1291300"/>
            <a:ext cx="8108700" cy="3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Common Objects in Context (</a:t>
            </a:r>
            <a:r>
              <a:rPr b="1" lang="en">
                <a:solidFill>
                  <a:schemeClr val="dk1"/>
                </a:solidFill>
              </a:rPr>
              <a:t>COCO</a:t>
            </a:r>
            <a:r>
              <a:rPr lang="en">
                <a:solidFill>
                  <a:schemeClr val="dk1"/>
                </a:solidFill>
              </a:rPr>
              <a:t>)—</a:t>
            </a:r>
            <a:r>
              <a:rPr b="1" lang="en">
                <a:solidFill>
                  <a:schemeClr val="accent4"/>
                </a:solidFill>
              </a:rPr>
              <a:t>2.5M+</a:t>
            </a:r>
            <a:r>
              <a:rPr lang="en">
                <a:solidFill>
                  <a:schemeClr val="dk1"/>
                </a:solidFill>
              </a:rPr>
              <a:t> segmented images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Detecting</a:t>
            </a:r>
            <a:r>
              <a:rPr lang="en"/>
              <a:t> Objects</a:t>
            </a:r>
            <a:endParaRPr/>
          </a:p>
        </p:txBody>
      </p:sp>
      <p:pic>
        <p:nvPicPr>
          <p:cNvPr id="431" name="Google Shape;4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25" y="2119050"/>
            <a:ext cx="7420550" cy="225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683625" y="1291300"/>
            <a:ext cx="8108700" cy="3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Waymo</a:t>
            </a:r>
            <a:r>
              <a:rPr lang="en">
                <a:solidFill>
                  <a:schemeClr val="dk1"/>
                </a:solidFill>
              </a:rPr>
              <a:t>—</a:t>
            </a:r>
            <a:r>
              <a:rPr b="1" lang="en">
                <a:solidFill>
                  <a:schemeClr val="accent4"/>
                </a:solidFill>
              </a:rPr>
              <a:t>1,950</a:t>
            </a:r>
            <a:r>
              <a:rPr lang="en">
                <a:solidFill>
                  <a:schemeClr val="dk1"/>
                </a:solidFill>
              </a:rPr>
              <a:t> 20-second driving segments (cameras, LIDAR, labels)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KITTI 360</a:t>
            </a:r>
            <a:r>
              <a:rPr lang="en">
                <a:solidFill>
                  <a:schemeClr val="dk1"/>
                </a:solidFill>
              </a:rPr>
              <a:t>—</a:t>
            </a:r>
            <a:r>
              <a:rPr b="1" lang="en">
                <a:solidFill>
                  <a:schemeClr val="accent4"/>
                </a:solidFill>
              </a:rPr>
              <a:t>73KM+</a:t>
            </a:r>
            <a:r>
              <a:rPr lang="en">
                <a:solidFill>
                  <a:schemeClr val="dk1"/>
                </a:solidFill>
              </a:rPr>
              <a:t> of annotated driving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2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Datasets require </a:t>
            </a:r>
            <a:r>
              <a:rPr b="1" i="1" lang="en">
                <a:solidFill>
                  <a:schemeClr val="dk1"/>
                </a:solidFill>
              </a:rPr>
              <a:t>significant effort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775" y="2432225"/>
            <a:ext cx="4452450" cy="22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/>
          <p:nvPr>
            <p:ph idx="1" type="body"/>
          </p:nvPr>
        </p:nvSpPr>
        <p:spPr>
          <a:xfrm>
            <a:off x="835550" y="1302150"/>
            <a:ext cx="79566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</a:t>
            </a:r>
            <a:r>
              <a:rPr b="1" lang="en">
                <a:solidFill>
                  <a:schemeClr val="accent4"/>
                </a:solidFill>
              </a:rPr>
              <a:t>massive</a:t>
            </a:r>
            <a:r>
              <a:rPr lang="en">
                <a:solidFill>
                  <a:schemeClr val="dk1"/>
                </a:solidFill>
              </a:rPr>
              <a:t> machine learning datasets are </a:t>
            </a:r>
            <a:r>
              <a:rPr b="1" i="1" lang="en">
                <a:solidFill>
                  <a:schemeClr val="accent1"/>
                </a:solidFill>
              </a:rPr>
              <a:t>constructed by hand</a:t>
            </a:r>
            <a:endParaRPr b="1" i="1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Common Voice</a:t>
            </a:r>
            <a:r>
              <a:rPr lang="en">
                <a:solidFill>
                  <a:schemeClr val="dk1"/>
                </a:solidFill>
              </a:rPr>
              <a:t>—</a:t>
            </a:r>
            <a:r>
              <a:rPr b="1" lang="en">
                <a:solidFill>
                  <a:schemeClr val="accent4"/>
                </a:solidFill>
              </a:rPr>
              <a:t>5000+</a:t>
            </a:r>
            <a:r>
              <a:rPr lang="en">
                <a:solidFill>
                  <a:schemeClr val="dk1"/>
                </a:solidFill>
              </a:rPr>
              <a:t> hours of spoken audio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Common Objects in Context (</a:t>
            </a:r>
            <a:r>
              <a:rPr b="1" lang="en">
                <a:solidFill>
                  <a:schemeClr val="dk1"/>
                </a:solidFill>
              </a:rPr>
              <a:t>COCO</a:t>
            </a:r>
            <a:r>
              <a:rPr lang="en">
                <a:solidFill>
                  <a:schemeClr val="dk1"/>
                </a:solidFill>
              </a:rPr>
              <a:t>)—</a:t>
            </a:r>
            <a:r>
              <a:rPr b="1" lang="en">
                <a:solidFill>
                  <a:schemeClr val="accent4"/>
                </a:solidFill>
              </a:rPr>
              <a:t>2.5M+</a:t>
            </a:r>
            <a:r>
              <a:rPr lang="en">
                <a:solidFill>
                  <a:schemeClr val="dk1"/>
                </a:solidFill>
              </a:rPr>
              <a:t> labeled images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ImageNet</a:t>
            </a:r>
            <a:r>
              <a:rPr lang="en">
                <a:solidFill>
                  <a:schemeClr val="dk1"/>
                </a:solidFill>
              </a:rPr>
              <a:t>—</a:t>
            </a:r>
            <a:r>
              <a:rPr b="1" lang="en">
                <a:solidFill>
                  <a:schemeClr val="accent4"/>
                </a:solidFill>
              </a:rPr>
              <a:t>4M+</a:t>
            </a:r>
            <a:r>
              <a:rPr lang="en">
                <a:solidFill>
                  <a:schemeClr val="dk1"/>
                </a:solidFill>
              </a:rPr>
              <a:t> labeled images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Waymo—</a:t>
            </a:r>
            <a:r>
              <a:rPr b="1" lang="en">
                <a:solidFill>
                  <a:schemeClr val="accent4"/>
                </a:solidFill>
              </a:rPr>
              <a:t>1,950</a:t>
            </a:r>
            <a:r>
              <a:rPr lang="en">
                <a:solidFill>
                  <a:schemeClr val="dk1"/>
                </a:solidFill>
              </a:rPr>
              <a:t> 20-second driving segments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KITTI 360</a:t>
            </a:r>
            <a:r>
              <a:rPr lang="en">
                <a:solidFill>
                  <a:schemeClr val="dk1"/>
                </a:solidFill>
              </a:rPr>
              <a:t>—</a:t>
            </a:r>
            <a:r>
              <a:rPr b="1" lang="en">
                <a:solidFill>
                  <a:schemeClr val="accent4"/>
                </a:solidFill>
              </a:rPr>
              <a:t>73KM+</a:t>
            </a:r>
            <a:r>
              <a:rPr lang="en">
                <a:solidFill>
                  <a:schemeClr val="dk1"/>
                </a:solidFill>
              </a:rPr>
              <a:t> of annotated driving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523800" y="3897750"/>
            <a:ext cx="8096400" cy="6294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Data Engineering:</a:t>
            </a:r>
            <a:r>
              <a:rPr i="1"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i="1"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How to build your own dataset?</a:t>
            </a:r>
            <a:endParaRPr i="1"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5" name="Google Shape;445;p53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Datasets require </a:t>
            </a:r>
            <a:r>
              <a:rPr b="1" i="1" lang="en">
                <a:solidFill>
                  <a:schemeClr val="dk1"/>
                </a:solidFill>
              </a:rPr>
              <a:t>significant effort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/>
          <p:nvPr>
            <p:ph type="title"/>
          </p:nvPr>
        </p:nvSpPr>
        <p:spPr>
          <a:xfrm>
            <a:off x="962200" y="1671105"/>
            <a:ext cx="7877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build your own datasets for </a:t>
            </a:r>
            <a:r>
              <a:rPr b="1" i="1" lang="en"/>
              <a:t>TinyML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/>
        </p:nvSpPr>
        <p:spPr>
          <a:xfrm>
            <a:off x="1515850" y="245900"/>
            <a:ext cx="61872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Original Dataset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1515850" y="926986"/>
            <a:ext cx="46164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Training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6131976" y="926986"/>
            <a:ext cx="1570800" cy="514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Test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1515850" y="245900"/>
            <a:ext cx="61872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Original Dataset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1515850" y="926986"/>
            <a:ext cx="46164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6131976" y="926986"/>
            <a:ext cx="1570800" cy="514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Test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1515850" y="1608071"/>
            <a:ext cx="30453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Training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6117940" y="1608071"/>
            <a:ext cx="1570800" cy="514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Test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25"/>
          <p:cNvSpPr/>
          <p:nvPr/>
        </p:nvSpPr>
        <p:spPr>
          <a:xfrm>
            <a:off x="4547026" y="1608071"/>
            <a:ext cx="1570800" cy="5145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Validation Set</a:t>
            </a:r>
            <a:endParaRPr b="1"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1515850" y="245900"/>
            <a:ext cx="61872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Original Dataset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1515850" y="926986"/>
            <a:ext cx="46164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Training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6"/>
          <p:cNvSpPr/>
          <p:nvPr/>
        </p:nvSpPr>
        <p:spPr>
          <a:xfrm>
            <a:off x="6131976" y="926986"/>
            <a:ext cx="1570800" cy="514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Test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26"/>
          <p:cNvSpPr/>
          <p:nvPr/>
        </p:nvSpPr>
        <p:spPr>
          <a:xfrm>
            <a:off x="1515850" y="1608071"/>
            <a:ext cx="30453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Training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1787239" y="3119557"/>
            <a:ext cx="2502600" cy="681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Algorithm</a:t>
            </a:r>
            <a:endParaRPr b="1"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26"/>
          <p:cNvSpPr/>
          <p:nvPr/>
        </p:nvSpPr>
        <p:spPr>
          <a:xfrm>
            <a:off x="3860899" y="2345313"/>
            <a:ext cx="1279200" cy="459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 rot="10800000">
            <a:off x="3819215" y="2769090"/>
            <a:ext cx="1279200" cy="459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6"/>
          <p:cNvCxnSpPr>
            <a:stCxn id="133" idx="2"/>
          </p:cNvCxnSpPr>
          <p:nvPr/>
        </p:nvCxnSpPr>
        <p:spPr>
          <a:xfrm flipH="1">
            <a:off x="3025900" y="2122571"/>
            <a:ext cx="12600" cy="9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6"/>
          <p:cNvSpPr/>
          <p:nvPr/>
        </p:nvSpPr>
        <p:spPr>
          <a:xfrm>
            <a:off x="3963674" y="2536606"/>
            <a:ext cx="1073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Training, tuning,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evaluation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6117940" y="1608071"/>
            <a:ext cx="1570800" cy="514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Test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4547026" y="1608071"/>
            <a:ext cx="1570800" cy="5145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Validation Set</a:t>
            </a:r>
            <a:endParaRPr b="1"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1" name="Google Shape;141;p26"/>
          <p:cNvCxnSpPr>
            <a:stCxn id="140" idx="2"/>
            <a:endCxn id="134" idx="0"/>
          </p:cNvCxnSpPr>
          <p:nvPr/>
        </p:nvCxnSpPr>
        <p:spPr>
          <a:xfrm rot="5400000">
            <a:off x="4142326" y="2270171"/>
            <a:ext cx="1337700" cy="1042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/>
          <p:nvPr/>
        </p:nvSpPr>
        <p:spPr>
          <a:xfrm>
            <a:off x="1515850" y="245900"/>
            <a:ext cx="61872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Original Dataset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1515850" y="926986"/>
            <a:ext cx="46164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Training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6131976" y="926986"/>
            <a:ext cx="1570800" cy="514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Test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1515850" y="1608071"/>
            <a:ext cx="30453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Training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1787239" y="3119557"/>
            <a:ext cx="2502600" cy="681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Algorithm</a:t>
            </a:r>
            <a:endParaRPr b="1"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2093077" y="4311792"/>
            <a:ext cx="1890900" cy="486600"/>
          </a:xfrm>
          <a:prstGeom prst="roundRect">
            <a:avLst>
              <a:gd fmla="val 16667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Final Model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3860899" y="2345313"/>
            <a:ext cx="1279200" cy="459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/>
          <p:nvPr/>
        </p:nvSpPr>
        <p:spPr>
          <a:xfrm rot="10800000">
            <a:off x="3819215" y="2769090"/>
            <a:ext cx="1279200" cy="459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7"/>
          <p:cNvCxnSpPr>
            <a:stCxn id="149" idx="2"/>
          </p:cNvCxnSpPr>
          <p:nvPr/>
        </p:nvCxnSpPr>
        <p:spPr>
          <a:xfrm flipH="1">
            <a:off x="3025900" y="2122571"/>
            <a:ext cx="12600" cy="9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7"/>
          <p:cNvCxnSpPr/>
          <p:nvPr/>
        </p:nvCxnSpPr>
        <p:spPr>
          <a:xfrm flipH="1">
            <a:off x="3029499" y="3804247"/>
            <a:ext cx="54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7"/>
          <p:cNvSpPr/>
          <p:nvPr/>
        </p:nvSpPr>
        <p:spPr>
          <a:xfrm>
            <a:off x="3963674" y="2536606"/>
            <a:ext cx="1073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Training, tuning,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evaluation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6117940" y="1608071"/>
            <a:ext cx="1570800" cy="514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Test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4547026" y="1608071"/>
            <a:ext cx="1570800" cy="5145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Validation Set</a:t>
            </a:r>
            <a:endParaRPr b="1"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4970919" y="4023307"/>
            <a:ext cx="18909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Final Performance Estimate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60" name="Google Shape;160;p27"/>
          <p:cNvCxnSpPr>
            <a:stCxn id="157" idx="2"/>
            <a:endCxn id="151" idx="3"/>
          </p:cNvCxnSpPr>
          <p:nvPr/>
        </p:nvCxnSpPr>
        <p:spPr>
          <a:xfrm rot="5400000">
            <a:off x="4227490" y="1879121"/>
            <a:ext cx="2432400" cy="2919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7"/>
          <p:cNvCxnSpPr>
            <a:stCxn id="158" idx="2"/>
            <a:endCxn id="150" idx="0"/>
          </p:cNvCxnSpPr>
          <p:nvPr/>
        </p:nvCxnSpPr>
        <p:spPr>
          <a:xfrm rot="5400000">
            <a:off x="4142326" y="2270171"/>
            <a:ext cx="1337700" cy="1042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1515850" y="245900"/>
            <a:ext cx="61872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Original Dataset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1515850" y="926986"/>
            <a:ext cx="46164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Training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6131976" y="926986"/>
            <a:ext cx="1570800" cy="514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Test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1515850" y="1608071"/>
            <a:ext cx="3045300" cy="5145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Training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1787239" y="3119557"/>
            <a:ext cx="2502600" cy="681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Algorithm</a:t>
            </a:r>
            <a:endParaRPr b="1"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2093077" y="4311792"/>
            <a:ext cx="1890900" cy="486600"/>
          </a:xfrm>
          <a:prstGeom prst="roundRect">
            <a:avLst>
              <a:gd fmla="val 16667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Final Model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3860899" y="2345313"/>
            <a:ext cx="1279200" cy="459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 rot="10800000">
            <a:off x="3819215" y="2769090"/>
            <a:ext cx="1279200" cy="459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8"/>
          <p:cNvCxnSpPr>
            <a:stCxn id="169" idx="2"/>
          </p:cNvCxnSpPr>
          <p:nvPr/>
        </p:nvCxnSpPr>
        <p:spPr>
          <a:xfrm flipH="1">
            <a:off x="3025900" y="2122571"/>
            <a:ext cx="12600" cy="9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8"/>
          <p:cNvCxnSpPr/>
          <p:nvPr/>
        </p:nvCxnSpPr>
        <p:spPr>
          <a:xfrm flipH="1">
            <a:off x="3029499" y="3804247"/>
            <a:ext cx="54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8"/>
          <p:cNvSpPr/>
          <p:nvPr/>
        </p:nvSpPr>
        <p:spPr>
          <a:xfrm>
            <a:off x="3963674" y="2536606"/>
            <a:ext cx="1073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Training, tuning,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evaluation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6117940" y="1608071"/>
            <a:ext cx="1570800" cy="514500"/>
          </a:xfrm>
          <a:prstGeom prst="rect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Test Set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4547026" y="1608071"/>
            <a:ext cx="1570800" cy="514500"/>
          </a:xfrm>
          <a:prstGeom prst="rect">
            <a:avLst/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Validation Set</a:t>
            </a:r>
            <a:endParaRPr b="1" sz="1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4970919" y="4023307"/>
            <a:ext cx="18909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Final Performance Estimate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0" name="Google Shape;180;p28"/>
          <p:cNvCxnSpPr>
            <a:stCxn id="177" idx="2"/>
            <a:endCxn id="171" idx="3"/>
          </p:cNvCxnSpPr>
          <p:nvPr/>
        </p:nvCxnSpPr>
        <p:spPr>
          <a:xfrm rot="5400000">
            <a:off x="4227490" y="1879121"/>
            <a:ext cx="2432400" cy="2919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8"/>
          <p:cNvCxnSpPr>
            <a:stCxn id="178" idx="2"/>
            <a:endCxn id="170" idx="0"/>
          </p:cNvCxnSpPr>
          <p:nvPr/>
        </p:nvCxnSpPr>
        <p:spPr>
          <a:xfrm rot="5400000">
            <a:off x="4142326" y="2270171"/>
            <a:ext cx="1337700" cy="1042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8"/>
          <p:cNvSpPr/>
          <p:nvPr/>
        </p:nvSpPr>
        <p:spPr>
          <a:xfrm>
            <a:off x="1353850" y="156550"/>
            <a:ext cx="6511200" cy="681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4748">
            <a:off x="7611320" y="2372998"/>
            <a:ext cx="969361" cy="9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8140025" y="540421"/>
            <a:ext cx="371275" cy="1776475"/>
          </a:xfrm>
          <a:custGeom>
            <a:rect b="b" l="l" r="r" t="t"/>
            <a:pathLst>
              <a:path extrusionOk="0" h="71059" w="14851">
                <a:moveTo>
                  <a:pt x="0" y="7"/>
                </a:moveTo>
                <a:cubicBezTo>
                  <a:pt x="2471" y="1346"/>
                  <a:pt x="14262" y="-3803"/>
                  <a:pt x="14828" y="8039"/>
                </a:cubicBezTo>
                <a:cubicBezTo>
                  <a:pt x="15394" y="19881"/>
                  <a:pt x="5303" y="60556"/>
                  <a:pt x="3398" y="71059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962200" y="1722830"/>
            <a:ext cx="78771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is all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</a:t>
            </a:r>
            <a:r>
              <a:rPr b="1" lang="en"/>
              <a:t>datasets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